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2" r:id="rId3"/>
    <p:sldId id="257" r:id="rId4"/>
    <p:sldId id="258" r:id="rId5"/>
    <p:sldId id="259" r:id="rId6"/>
    <p:sldId id="263" r:id="rId7"/>
    <p:sldId id="264"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31" d="100"/>
          <a:sy n="131"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2676262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292116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2FB0F4-B2DE-9142-B0D6-371A75E36633}" type="slidenum">
              <a:rPr kumimoji="1" lang="zh-TW" altLang="en-US" smtClean="0"/>
              <a:t>‹#›</a:t>
            </a:fld>
            <a:endParaRPr kumimoji="1" lang="zh-TW"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252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2592133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2FB0F4-B2DE-9142-B0D6-371A75E36633}" type="slidenum">
              <a:rPr kumimoji="1" lang="zh-TW" altLang="en-US" smtClean="0"/>
              <a:t>‹#›</a:t>
            </a:fld>
            <a:endParaRPr kumimoji="1" lang="zh-TW"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4844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254465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543071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93535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377908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39572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73475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8" name="Footer Placeholder 7"/>
          <p:cNvSpPr>
            <a:spLocks noGrp="1"/>
          </p:cNvSpPr>
          <p:nvPr>
            <p:ph type="ftr" sz="quarter" idx="11"/>
          </p:nvPr>
        </p:nvSpPr>
        <p:spPr/>
        <p:txBody>
          <a:bodyPr/>
          <a:lstStyle/>
          <a:p>
            <a:endParaRPr kumimoji="1" lang="zh-TW"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177997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4" name="Footer Placeholder 3"/>
          <p:cNvSpPr>
            <a:spLocks noGrp="1"/>
          </p:cNvSpPr>
          <p:nvPr>
            <p:ph type="ftr" sz="quarter" idx="11"/>
          </p:nvPr>
        </p:nvSpPr>
        <p:spPr/>
        <p:txBody>
          <a:bodyPr/>
          <a:lstStyle/>
          <a:p>
            <a:endParaRPr kumimoji="1" lang="zh-TW"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47505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3" name="Footer Placeholder 2"/>
          <p:cNvSpPr>
            <a:spLocks noGrp="1"/>
          </p:cNvSpPr>
          <p:nvPr>
            <p:ph type="ftr" sz="quarter" idx="11"/>
          </p:nvPr>
        </p:nvSpPr>
        <p:spPr/>
        <p:txBody>
          <a:bodyPr/>
          <a:lstStyle/>
          <a:p>
            <a:endParaRPr kumimoji="1" lang="zh-TW"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89327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69686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993A6B69-F1AE-BD42-BB8A-CE07266D2EE7}" type="datetimeFigureOut">
              <a:rPr kumimoji="1" lang="zh-TW" altLang="en-US" smtClean="0"/>
              <a:t>2024/4/13</a:t>
            </a:fld>
            <a:endParaRPr kumimoji="1" lang="zh-TW" altLang="en-US"/>
          </a:p>
        </p:txBody>
      </p:sp>
      <p:sp>
        <p:nvSpPr>
          <p:cNvPr id="6" name="Footer Placeholder 5"/>
          <p:cNvSpPr>
            <a:spLocks noGrp="1"/>
          </p:cNvSpPr>
          <p:nvPr>
            <p:ph type="ftr" sz="quarter" idx="11"/>
          </p:nvPr>
        </p:nvSpPr>
        <p:spPr/>
        <p:txBody>
          <a:bodyPr/>
          <a:lstStyle/>
          <a:p>
            <a:endParaRPr kumimoji="1"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13694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3A6B69-F1AE-BD42-BB8A-CE07266D2EE7}" type="datetimeFigureOut">
              <a:rPr kumimoji="1" lang="zh-TW" altLang="en-US" smtClean="0"/>
              <a:t>2024/4/13</a:t>
            </a:fld>
            <a:endParaRPr kumimoji="1" lang="zh-TW"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zh-TW"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62FB0F4-B2DE-9142-B0D6-371A75E36633}" type="slidenum">
              <a:rPr kumimoji="1" lang="zh-TW" altLang="en-US" smtClean="0"/>
              <a:t>‹#›</a:t>
            </a:fld>
            <a:endParaRPr kumimoji="1" lang="zh-TW" altLang="en-US"/>
          </a:p>
        </p:txBody>
      </p:sp>
    </p:spTree>
    <p:extLst>
      <p:ext uri="{BB962C8B-B14F-4D97-AF65-F5344CB8AC3E}">
        <p14:creationId xmlns:p14="http://schemas.microsoft.com/office/powerpoint/2010/main" val="3518351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aj-soul.com/" TargetMode="External"/><Relationship Id="rId2" Type="http://schemas.openxmlformats.org/officeDocument/2006/relationships/hyperlink" Target="https://www.mahjonged.com/mahjong-histo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5A0A07-8D56-BEC2-4E37-21C627CA234A}"/>
              </a:ext>
            </a:extLst>
          </p:cNvPr>
          <p:cNvSpPr>
            <a:spLocks noGrp="1"/>
          </p:cNvSpPr>
          <p:nvPr>
            <p:ph type="ctrTitle"/>
          </p:nvPr>
        </p:nvSpPr>
        <p:spPr>
          <a:xfrm>
            <a:off x="2589212" y="1518920"/>
            <a:ext cx="8915399" cy="2262781"/>
          </a:xfrm>
        </p:spPr>
        <p:txBody>
          <a:bodyPr>
            <a:normAutofit/>
          </a:bodyPr>
          <a:lstStyle/>
          <a:p>
            <a:pPr algn="ctr"/>
            <a:r>
              <a:rPr kumimoji="1" lang="zh-TW" altLang="en-US" sz="6600" dirty="0"/>
              <a:t>麻將起源</a:t>
            </a:r>
          </a:p>
        </p:txBody>
      </p:sp>
      <p:sp>
        <p:nvSpPr>
          <p:cNvPr id="3" name="副標題 2">
            <a:extLst>
              <a:ext uri="{FF2B5EF4-FFF2-40B4-BE49-F238E27FC236}">
                <a16:creationId xmlns:a16="http://schemas.microsoft.com/office/drawing/2014/main" id="{5897061E-296C-F0B2-242C-B4321681BD46}"/>
              </a:ext>
            </a:extLst>
          </p:cNvPr>
          <p:cNvSpPr>
            <a:spLocks noGrp="1"/>
          </p:cNvSpPr>
          <p:nvPr>
            <p:ph type="subTitle" idx="1"/>
          </p:nvPr>
        </p:nvSpPr>
        <p:spPr>
          <a:xfrm>
            <a:off x="2589211" y="3964579"/>
            <a:ext cx="8915399" cy="2348672"/>
          </a:xfrm>
        </p:spPr>
        <p:txBody>
          <a:bodyPr/>
          <a:lstStyle/>
          <a:p>
            <a:pPr algn="ctr"/>
            <a:r>
              <a:rPr kumimoji="1" lang="en-US" altLang="zh-TW" dirty="0"/>
              <a:t>112-2 </a:t>
            </a:r>
            <a:r>
              <a:rPr kumimoji="1" lang="zh-TW" altLang="en-US" dirty="0"/>
              <a:t>組別</a:t>
            </a:r>
            <a:r>
              <a:rPr kumimoji="1" lang="en-US" altLang="zh-TW" dirty="0"/>
              <a:t>: 2</a:t>
            </a:r>
          </a:p>
          <a:p>
            <a:pPr algn="ctr"/>
            <a:r>
              <a:rPr kumimoji="1" lang="en-US" altLang="zh-TW" dirty="0">
                <a:solidFill>
                  <a:schemeClr val="accent1">
                    <a:lumMod val="75000"/>
                  </a:schemeClr>
                </a:solidFill>
              </a:rPr>
              <a:t>TEAMMATE:</a:t>
            </a:r>
          </a:p>
          <a:p>
            <a:pPr algn="ctr"/>
            <a:r>
              <a:rPr kumimoji="1" lang="en-US" altLang="zh-TW" dirty="0"/>
              <a:t>10450262</a:t>
            </a:r>
            <a:r>
              <a:rPr kumimoji="1" lang="zh-TW" altLang="en-US" dirty="0"/>
              <a:t> 王子晴</a:t>
            </a:r>
            <a:endParaRPr kumimoji="1" lang="en-US" altLang="zh-TW" dirty="0"/>
          </a:p>
          <a:p>
            <a:pPr algn="ctr"/>
            <a:r>
              <a:rPr kumimoji="1" lang="en-US" altLang="zh-TW" dirty="0"/>
              <a:t>10130830 </a:t>
            </a:r>
            <a:r>
              <a:rPr kumimoji="1" lang="zh-TW" altLang="en-US" dirty="0"/>
              <a:t>李韋佑</a:t>
            </a:r>
            <a:endParaRPr kumimoji="1" lang="en-US" altLang="zh-TW" dirty="0"/>
          </a:p>
          <a:p>
            <a:pPr algn="ctr"/>
            <a:r>
              <a:rPr kumimoji="1" lang="en-US" altLang="zh-TW" dirty="0"/>
              <a:t>10360874</a:t>
            </a:r>
            <a:r>
              <a:rPr kumimoji="1" lang="zh-TW" altLang="en-US" dirty="0"/>
              <a:t> 鄧睿成</a:t>
            </a:r>
          </a:p>
        </p:txBody>
      </p:sp>
    </p:spTree>
    <p:extLst>
      <p:ext uri="{BB962C8B-B14F-4D97-AF65-F5344CB8AC3E}">
        <p14:creationId xmlns:p14="http://schemas.microsoft.com/office/powerpoint/2010/main" val="2716571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0492D2-A86D-06DD-CE41-658DAFAFF5B6}"/>
              </a:ext>
            </a:extLst>
          </p:cNvPr>
          <p:cNvSpPr>
            <a:spLocks noGrp="1"/>
          </p:cNvSpPr>
          <p:nvPr>
            <p:ph type="title"/>
          </p:nvPr>
        </p:nvSpPr>
        <p:spPr/>
        <p:txBody>
          <a:bodyPr>
            <a:normAutofit/>
          </a:bodyPr>
          <a:lstStyle/>
          <a:p>
            <a:pPr algn="ctr"/>
            <a:r>
              <a:rPr kumimoji="1" lang="zh-TW" altLang="en-US" sz="4400" dirty="0"/>
              <a:t>前言、大綱</a:t>
            </a:r>
          </a:p>
        </p:txBody>
      </p:sp>
      <p:sp>
        <p:nvSpPr>
          <p:cNvPr id="3" name="內容版面配置區 2">
            <a:extLst>
              <a:ext uri="{FF2B5EF4-FFF2-40B4-BE49-F238E27FC236}">
                <a16:creationId xmlns:a16="http://schemas.microsoft.com/office/drawing/2014/main" id="{83FED257-8840-6FB9-6DC0-ED8CD6EDC238}"/>
              </a:ext>
            </a:extLst>
          </p:cNvPr>
          <p:cNvSpPr>
            <a:spLocks noGrp="1"/>
          </p:cNvSpPr>
          <p:nvPr>
            <p:ph idx="1"/>
          </p:nvPr>
        </p:nvSpPr>
        <p:spPr>
          <a:xfrm>
            <a:off x="2592925" y="5951950"/>
            <a:ext cx="8915400" cy="563880"/>
          </a:xfrm>
        </p:spPr>
        <p:txBody>
          <a:bodyPr>
            <a:normAutofit/>
          </a:bodyPr>
          <a:lstStyle/>
          <a:p>
            <a:r>
              <a:rPr kumimoji="1" lang="zh-TW" altLang="en-US" sz="2400" dirty="0"/>
              <a:t>我將以日麻和台麻重點介紹，這是我們最常碰到的麻將類型</a:t>
            </a:r>
            <a:endParaRPr kumimoji="1" lang="en-US" altLang="zh-TW" sz="2400" dirty="0"/>
          </a:p>
          <a:p>
            <a:endParaRPr kumimoji="1" lang="en-US" altLang="zh-TW" dirty="0"/>
          </a:p>
        </p:txBody>
      </p:sp>
      <p:sp>
        <p:nvSpPr>
          <p:cNvPr id="7" name="文字方塊 6">
            <a:extLst>
              <a:ext uri="{FF2B5EF4-FFF2-40B4-BE49-F238E27FC236}">
                <a16:creationId xmlns:a16="http://schemas.microsoft.com/office/drawing/2014/main" id="{73141C7E-A691-1D4F-92F1-1BD9876E39BF}"/>
              </a:ext>
            </a:extLst>
          </p:cNvPr>
          <p:cNvSpPr txBox="1"/>
          <p:nvPr/>
        </p:nvSpPr>
        <p:spPr>
          <a:xfrm>
            <a:off x="2588528" y="1887992"/>
            <a:ext cx="8170912" cy="3539430"/>
          </a:xfrm>
          <a:prstGeom prst="rect">
            <a:avLst/>
          </a:prstGeom>
          <a:noFill/>
        </p:spPr>
        <p:txBody>
          <a:bodyPr wrap="square" rtlCol="0">
            <a:spAutoFit/>
          </a:bodyPr>
          <a:lstStyle/>
          <a:p>
            <a:r>
              <a:rPr kumimoji="1" lang="zh-TW" altLang="en-US" sz="3200" dirty="0"/>
              <a:t>大綱：</a:t>
            </a:r>
            <a:endParaRPr kumimoji="1" lang="en-US" altLang="zh-TW" sz="3200" dirty="0"/>
          </a:p>
          <a:p>
            <a:r>
              <a:rPr kumimoji="1" lang="en-US" altLang="zh-TW" sz="3200" dirty="0"/>
              <a:t>	</a:t>
            </a:r>
            <a:r>
              <a:rPr kumimoji="1" lang="zh-TW" altLang="en-US" sz="3200" dirty="0"/>
              <a:t>麻將起源</a:t>
            </a:r>
            <a:endParaRPr kumimoji="1" lang="en-US" altLang="zh-TW" sz="3200" dirty="0"/>
          </a:p>
          <a:p>
            <a:r>
              <a:rPr kumimoji="1" lang="en-US" altLang="zh-TW" sz="3200" dirty="0"/>
              <a:t>	</a:t>
            </a:r>
            <a:r>
              <a:rPr kumimoji="1" lang="zh-TW" altLang="en-US" sz="3200" dirty="0"/>
              <a:t>日本麻將</a:t>
            </a:r>
            <a:endParaRPr kumimoji="1" lang="en-US" altLang="zh-TW" sz="3200" dirty="0"/>
          </a:p>
          <a:p>
            <a:r>
              <a:rPr kumimoji="1" lang="en-US" altLang="zh-TW" sz="3200" dirty="0"/>
              <a:t>	</a:t>
            </a:r>
            <a:r>
              <a:rPr kumimoji="1" lang="zh-TW" altLang="en-US" sz="3200" dirty="0"/>
              <a:t>台灣麻將</a:t>
            </a:r>
            <a:endParaRPr kumimoji="1" lang="en-US" altLang="zh-TW" sz="3200" dirty="0"/>
          </a:p>
          <a:p>
            <a:r>
              <a:rPr kumimoji="1" lang="en-US" altLang="zh-TW" sz="3200" dirty="0"/>
              <a:t>	</a:t>
            </a:r>
            <a:r>
              <a:rPr kumimoji="1" lang="zh-TW" altLang="en-US" sz="3200" dirty="0"/>
              <a:t>歷史與演變</a:t>
            </a:r>
            <a:endParaRPr kumimoji="1" lang="en-US" altLang="zh-TW" sz="3200" dirty="0"/>
          </a:p>
          <a:p>
            <a:r>
              <a:rPr kumimoji="1" lang="en-US" altLang="zh-TW" sz="3200" dirty="0"/>
              <a:t>	</a:t>
            </a:r>
            <a:r>
              <a:rPr kumimoji="1" lang="zh-TW" altLang="en-US" sz="3200" dirty="0"/>
              <a:t>結論</a:t>
            </a:r>
            <a:endParaRPr kumimoji="1" lang="en-US" altLang="zh-TW" sz="3200" dirty="0"/>
          </a:p>
          <a:p>
            <a:r>
              <a:rPr kumimoji="1" lang="en-US" altLang="zh-TW" sz="3200" dirty="0"/>
              <a:t>	</a:t>
            </a:r>
            <a:r>
              <a:rPr kumimoji="1" lang="zh-TW" altLang="en-US" sz="3200" dirty="0"/>
              <a:t>資料</a:t>
            </a:r>
          </a:p>
        </p:txBody>
      </p:sp>
    </p:spTree>
    <p:extLst>
      <p:ext uri="{BB962C8B-B14F-4D97-AF65-F5344CB8AC3E}">
        <p14:creationId xmlns:p14="http://schemas.microsoft.com/office/powerpoint/2010/main" val="2586676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A417F1-20FF-4681-C1D1-F8AE9673D01F}"/>
              </a:ext>
            </a:extLst>
          </p:cNvPr>
          <p:cNvSpPr>
            <a:spLocks noGrp="1"/>
          </p:cNvSpPr>
          <p:nvPr>
            <p:ph type="title"/>
          </p:nvPr>
        </p:nvSpPr>
        <p:spPr/>
        <p:txBody>
          <a:bodyPr>
            <a:normAutofit/>
          </a:bodyPr>
          <a:lstStyle/>
          <a:p>
            <a:pPr algn="ctr"/>
            <a:r>
              <a:rPr kumimoji="1" lang="zh-TW" altLang="en-US" sz="4400" dirty="0"/>
              <a:t>麻將起源</a:t>
            </a:r>
          </a:p>
        </p:txBody>
      </p:sp>
      <p:sp>
        <p:nvSpPr>
          <p:cNvPr id="3" name="內容版面配置區 2">
            <a:extLst>
              <a:ext uri="{FF2B5EF4-FFF2-40B4-BE49-F238E27FC236}">
                <a16:creationId xmlns:a16="http://schemas.microsoft.com/office/drawing/2014/main" id="{7C6B85FC-D79E-5839-9050-1E0FF1092391}"/>
              </a:ext>
            </a:extLst>
          </p:cNvPr>
          <p:cNvSpPr>
            <a:spLocks noGrp="1"/>
          </p:cNvSpPr>
          <p:nvPr>
            <p:ph idx="1"/>
          </p:nvPr>
        </p:nvSpPr>
        <p:spPr/>
        <p:txBody>
          <a:bodyPr>
            <a:normAutofit/>
          </a:bodyPr>
          <a:lstStyle/>
          <a:p>
            <a:r>
              <a:rPr kumimoji="1" lang="en-US" altLang="zh-TW" sz="2400" dirty="0"/>
              <a:t>19</a:t>
            </a:r>
            <a:r>
              <a:rPr kumimoji="1" lang="zh-TW" altLang="en-US" sz="2400" dirty="0"/>
              <a:t>世紀於清朝開始流行。</a:t>
            </a:r>
            <a:endParaRPr kumimoji="1" lang="en-US" altLang="zh-TW" sz="2400" dirty="0"/>
          </a:p>
          <a:p>
            <a:r>
              <a:rPr kumimoji="1" lang="zh-TW" altLang="en-US" sz="2400" dirty="0"/>
              <a:t>原始牌面為紙牌且這些紙牌代表貨幣的不同面額</a:t>
            </a:r>
            <a:endParaRPr kumimoji="1" lang="en-US" altLang="zh-TW" sz="2400" dirty="0"/>
          </a:p>
          <a:p>
            <a:r>
              <a:rPr kumimoji="1" lang="zh-TW" altLang="en-US" sz="2400" dirty="0"/>
              <a:t>隨著</a:t>
            </a:r>
            <a:r>
              <a:rPr kumimoji="1" lang="en-US" altLang="zh-TW" sz="2400" dirty="0"/>
              <a:t>20</a:t>
            </a:r>
            <a:r>
              <a:rPr kumimoji="1" lang="zh-TW" altLang="en-US" sz="2400" dirty="0"/>
              <a:t>世紀中國移民麻將流至世界各國</a:t>
            </a:r>
            <a:endParaRPr kumimoji="1" lang="en-US" altLang="zh-TW" sz="2400" dirty="0"/>
          </a:p>
          <a:p>
            <a:r>
              <a:rPr kumimoji="1" lang="zh-TW" altLang="en-US" sz="2400" dirty="0"/>
              <a:t>經幾世紀過後</a:t>
            </a:r>
            <a:endParaRPr kumimoji="1" lang="en-US" altLang="zh-TW" sz="2400" dirty="0"/>
          </a:p>
          <a:p>
            <a:r>
              <a:rPr kumimoji="1" lang="zh-TW" altLang="en-US" sz="2400" dirty="0"/>
              <a:t>隨著數世紀的演變，各國根據自身文化和偏好，發展出具有獨特風格的麻將規則。</a:t>
            </a:r>
          </a:p>
        </p:txBody>
      </p:sp>
    </p:spTree>
    <p:extLst>
      <p:ext uri="{BB962C8B-B14F-4D97-AF65-F5344CB8AC3E}">
        <p14:creationId xmlns:p14="http://schemas.microsoft.com/office/powerpoint/2010/main" val="3936733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562172-7B5D-D3A4-F071-4EC0F7B3E2B1}"/>
              </a:ext>
            </a:extLst>
          </p:cNvPr>
          <p:cNvSpPr>
            <a:spLocks noGrp="1"/>
          </p:cNvSpPr>
          <p:nvPr>
            <p:ph type="title"/>
          </p:nvPr>
        </p:nvSpPr>
        <p:spPr/>
        <p:txBody>
          <a:bodyPr>
            <a:normAutofit/>
          </a:bodyPr>
          <a:lstStyle/>
          <a:p>
            <a:pPr algn="ctr"/>
            <a:r>
              <a:rPr kumimoji="1" lang="zh-TW" altLang="en-US" sz="4400" dirty="0"/>
              <a:t>日本麻將</a:t>
            </a:r>
          </a:p>
        </p:txBody>
      </p:sp>
      <p:sp>
        <p:nvSpPr>
          <p:cNvPr id="3" name="內容版面配置區 2">
            <a:extLst>
              <a:ext uri="{FF2B5EF4-FFF2-40B4-BE49-F238E27FC236}">
                <a16:creationId xmlns:a16="http://schemas.microsoft.com/office/drawing/2014/main" id="{8BE7C474-F2E1-876F-3529-E511566F586B}"/>
              </a:ext>
            </a:extLst>
          </p:cNvPr>
          <p:cNvSpPr>
            <a:spLocks noGrp="1"/>
          </p:cNvSpPr>
          <p:nvPr>
            <p:ph idx="1"/>
          </p:nvPr>
        </p:nvSpPr>
        <p:spPr>
          <a:xfrm>
            <a:off x="2589212" y="1676400"/>
            <a:ext cx="8915400" cy="4234822"/>
          </a:xfrm>
        </p:spPr>
        <p:txBody>
          <a:bodyPr>
            <a:normAutofit fontScale="92500" lnSpcReduction="10000"/>
          </a:bodyPr>
          <a:lstStyle/>
          <a:p>
            <a:r>
              <a:rPr kumimoji="1" lang="zh-TW" altLang="en-US" sz="2400" dirty="0"/>
              <a:t>起源與傳播：</a:t>
            </a:r>
            <a:r>
              <a:rPr kumimoji="1" lang="en-US" altLang="zh-TW" sz="2400" dirty="0"/>
              <a:t>20</a:t>
            </a:r>
            <a:r>
              <a:rPr kumimoji="1" lang="zh-TW" altLang="en-US" sz="2400" dirty="0"/>
              <a:t>世紀初從中國傳入日本，</a:t>
            </a:r>
            <a:r>
              <a:rPr kumimoji="1" lang="en-US" altLang="zh-TW" sz="2400" dirty="0"/>
              <a:t>1920-1930</a:t>
            </a:r>
            <a:r>
              <a:rPr kumimoji="1" lang="zh-TW" altLang="en-US" sz="2400" dirty="0"/>
              <a:t>年代在日本迅速普及。</a:t>
            </a:r>
            <a:endParaRPr kumimoji="1" lang="en-US" altLang="zh-TW" sz="2400" dirty="0"/>
          </a:p>
          <a:p>
            <a:r>
              <a:rPr kumimoji="1" lang="zh-TW" altLang="en-US" sz="2400" dirty="0"/>
              <a:t>本土化改良：引入獨特的規則如立直和特殊計分系統，形成獨特的日本麻將風格。</a:t>
            </a:r>
            <a:endParaRPr kumimoji="1" lang="en-US" altLang="zh-TW" sz="2400" dirty="0"/>
          </a:p>
          <a:p>
            <a:r>
              <a:rPr kumimoji="1" lang="zh-TW" altLang="en-US" sz="2400" dirty="0"/>
              <a:t>日本麻將特殊規則：斷幺九</a:t>
            </a:r>
            <a:endParaRPr kumimoji="1" lang="en-US" altLang="zh-TW" sz="2400" dirty="0"/>
          </a:p>
          <a:p>
            <a:r>
              <a:rPr kumimoji="1" lang="zh-TW" altLang="en-US" sz="2400" dirty="0"/>
              <a:t>日麻特殊規則：</a:t>
            </a:r>
            <a:endParaRPr kumimoji="1" lang="en-US" altLang="zh-TW" sz="2400" dirty="0"/>
          </a:p>
          <a:p>
            <a:pPr lvl="1"/>
            <a:r>
              <a:rPr kumimoji="1" lang="zh-TW" altLang="en-US" sz="2200" dirty="0"/>
              <a:t>立直</a:t>
            </a:r>
            <a:r>
              <a:rPr kumimoji="1" lang="zh-TW" altLang="en" sz="2200" dirty="0"/>
              <a:t>：</a:t>
            </a:r>
            <a:r>
              <a:rPr kumimoji="1" lang="zh-TW" altLang="en-US" sz="2200" dirty="0"/>
              <a:t>玩家宣布自己只差一張牌就能胡牌時可以宣告立直來賭上一定的點數來獲得更大的勝利。</a:t>
            </a:r>
            <a:endParaRPr kumimoji="1" lang="en-US" altLang="zh-TW" sz="2200" dirty="0"/>
          </a:p>
          <a:p>
            <a:pPr lvl="1"/>
            <a:r>
              <a:rPr kumimoji="1" lang="zh-TW" altLang="en-US" sz="2200" dirty="0"/>
              <a:t>役滿</a:t>
            </a:r>
            <a:r>
              <a:rPr kumimoji="1" lang="zh-TW" altLang="en" sz="2200" dirty="0"/>
              <a:t>：</a:t>
            </a:r>
            <a:r>
              <a:rPr kumimoji="1" lang="zh-TW" altLang="en-US" sz="2200" dirty="0"/>
              <a:t>極高分值的特殊牌型，如四暗刻（四個不靠碰槓的刻子）、大三元（三個風圈牌的刻子）等。</a:t>
            </a:r>
            <a:endParaRPr kumimoji="1" lang="en-US" altLang="zh-TW" sz="2200" dirty="0"/>
          </a:p>
          <a:p>
            <a:pPr lvl="1"/>
            <a:r>
              <a:rPr kumimoji="1" lang="zh-TW" altLang="en-US" sz="2200" dirty="0"/>
              <a:t>役</a:t>
            </a:r>
            <a:r>
              <a:rPr kumimoji="1" lang="zh-TW" altLang="en" sz="2200" dirty="0"/>
              <a:t>：</a:t>
            </a:r>
            <a:r>
              <a:rPr kumimoji="1" lang="zh-TW" altLang="en-US" sz="2200" dirty="0"/>
              <a:t>達成特定條件的牌型，是胡牌的基本要求之一。</a:t>
            </a:r>
          </a:p>
        </p:txBody>
      </p:sp>
    </p:spTree>
    <p:extLst>
      <p:ext uri="{BB962C8B-B14F-4D97-AF65-F5344CB8AC3E}">
        <p14:creationId xmlns:p14="http://schemas.microsoft.com/office/powerpoint/2010/main" val="1177695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13A823-47D1-1DD2-475E-9478FBE65D8A}"/>
              </a:ext>
            </a:extLst>
          </p:cNvPr>
          <p:cNvSpPr>
            <a:spLocks noGrp="1"/>
          </p:cNvSpPr>
          <p:nvPr>
            <p:ph type="title"/>
          </p:nvPr>
        </p:nvSpPr>
        <p:spPr/>
        <p:txBody>
          <a:bodyPr>
            <a:normAutofit/>
          </a:bodyPr>
          <a:lstStyle/>
          <a:p>
            <a:pPr algn="ctr"/>
            <a:r>
              <a:rPr kumimoji="1" lang="zh-TW" altLang="en-US" sz="4400" dirty="0"/>
              <a:t>台灣麻將</a:t>
            </a:r>
          </a:p>
        </p:txBody>
      </p:sp>
      <p:sp>
        <p:nvSpPr>
          <p:cNvPr id="3" name="內容版面配置區 2">
            <a:extLst>
              <a:ext uri="{FF2B5EF4-FFF2-40B4-BE49-F238E27FC236}">
                <a16:creationId xmlns:a16="http://schemas.microsoft.com/office/drawing/2014/main" id="{A61CA73B-2BB9-70CC-1BB5-A77AA7CD7F81}"/>
              </a:ext>
            </a:extLst>
          </p:cNvPr>
          <p:cNvSpPr>
            <a:spLocks noGrp="1"/>
          </p:cNvSpPr>
          <p:nvPr>
            <p:ph idx="1"/>
          </p:nvPr>
        </p:nvSpPr>
        <p:spPr/>
        <p:txBody>
          <a:bodyPr>
            <a:normAutofit/>
          </a:bodyPr>
          <a:lstStyle/>
          <a:p>
            <a:r>
              <a:rPr kumimoji="1" lang="zh-TW" altLang="en-US" sz="2400" dirty="0"/>
              <a:t>起源與傳播：與日本統治時期相關，日本文化影響下傳入台灣。本土化特色：保留中國麻將特點的同時，融合本地化規則變化，如多種獨特胡牌方式和計分規則。遊戲特點：重視</a:t>
            </a:r>
            <a:r>
              <a:rPr kumimoji="1" lang="en-US" altLang="zh-TW" sz="2400" dirty="0"/>
              <a:t>"</a:t>
            </a:r>
            <a:r>
              <a:rPr kumimoji="1" lang="zh-TW" altLang="en-US" sz="2400" dirty="0"/>
              <a:t>吃</a:t>
            </a:r>
            <a:r>
              <a:rPr kumimoji="1" lang="en-US" altLang="zh-TW" sz="2400" dirty="0"/>
              <a:t>"</a:t>
            </a:r>
            <a:r>
              <a:rPr kumimoji="1" lang="zh-TW" altLang="en-US" sz="2400" dirty="0"/>
              <a:t>牌規則，遊戲多變和刺激。</a:t>
            </a:r>
            <a:endParaRPr kumimoji="1" lang="en-US" altLang="zh-TW" sz="2400" dirty="0"/>
          </a:p>
          <a:p>
            <a:r>
              <a:rPr kumimoji="1" lang="zh-TW" altLang="en-US" sz="2400" dirty="0"/>
              <a:t>台麻特點：主要以碰跟吃為主。</a:t>
            </a:r>
            <a:endParaRPr kumimoji="1" lang="en-US" altLang="zh-TW" sz="2400" dirty="0"/>
          </a:p>
        </p:txBody>
      </p:sp>
    </p:spTree>
    <p:extLst>
      <p:ext uri="{BB962C8B-B14F-4D97-AF65-F5344CB8AC3E}">
        <p14:creationId xmlns:p14="http://schemas.microsoft.com/office/powerpoint/2010/main" val="12034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3A8049-A5B1-F804-13A3-88E6DD0AC5BF}"/>
              </a:ext>
            </a:extLst>
          </p:cNvPr>
          <p:cNvSpPr>
            <a:spLocks noGrp="1"/>
          </p:cNvSpPr>
          <p:nvPr>
            <p:ph type="title"/>
          </p:nvPr>
        </p:nvSpPr>
        <p:spPr/>
        <p:txBody>
          <a:bodyPr>
            <a:normAutofit/>
          </a:bodyPr>
          <a:lstStyle/>
          <a:p>
            <a:pPr algn="ctr"/>
            <a:r>
              <a:rPr kumimoji="1" lang="zh-TW" altLang="en-US" sz="4400" dirty="0"/>
              <a:t>歷史與演變</a:t>
            </a:r>
          </a:p>
        </p:txBody>
      </p:sp>
      <p:sp>
        <p:nvSpPr>
          <p:cNvPr id="3" name="內容版面配置區 2">
            <a:extLst>
              <a:ext uri="{FF2B5EF4-FFF2-40B4-BE49-F238E27FC236}">
                <a16:creationId xmlns:a16="http://schemas.microsoft.com/office/drawing/2014/main" id="{2A81C372-799A-F5D4-4FEF-115823B68D3F}"/>
              </a:ext>
            </a:extLst>
          </p:cNvPr>
          <p:cNvSpPr>
            <a:spLocks noGrp="1"/>
          </p:cNvSpPr>
          <p:nvPr>
            <p:ph idx="1"/>
          </p:nvPr>
        </p:nvSpPr>
        <p:spPr>
          <a:xfrm>
            <a:off x="2589211" y="2133600"/>
            <a:ext cx="9395265" cy="4315838"/>
          </a:xfrm>
        </p:spPr>
        <p:txBody>
          <a:bodyPr>
            <a:noAutofit/>
          </a:bodyPr>
          <a:lstStyle/>
          <a:p>
            <a:pPr rtl="0"/>
            <a:r>
              <a:rPr lang="en-US" altLang="zh-TW" sz="2400" dirty="0">
                <a:effectLst/>
              </a:rPr>
              <a:t>1800 </a:t>
            </a:r>
            <a:r>
              <a:rPr lang="zh-TW" altLang="en-US" sz="2400" dirty="0">
                <a:effectLst/>
              </a:rPr>
              <a:t>年代中後期：起源於中國</a:t>
            </a:r>
          </a:p>
          <a:p>
            <a:pPr rtl="0"/>
            <a:r>
              <a:rPr lang="zh-TW" altLang="en-US" sz="2400" dirty="0">
                <a:effectLst/>
              </a:rPr>
              <a:t>據信，麻將於 </a:t>
            </a:r>
            <a:r>
              <a:rPr lang="en-US" altLang="zh-TW" sz="2400" dirty="0">
                <a:effectLst/>
              </a:rPr>
              <a:t>19 </a:t>
            </a:r>
            <a:r>
              <a:rPr lang="zh-TW" altLang="en-US" sz="2400" dirty="0">
                <a:effectLst/>
              </a:rPr>
              <a:t>世紀在上海附近發展起來，源自早期的紙牌遊戲，如麻雕</a:t>
            </a:r>
            <a:r>
              <a:rPr lang="zh-TW" altLang="en-US" sz="2400" dirty="0">
                <a:solidFill>
                  <a:schemeClr val="tx1"/>
                </a:solidFill>
                <a:latin typeface="Söhne"/>
              </a:rPr>
              <a:t>。</a:t>
            </a:r>
            <a:endParaRPr lang="zh-TW" altLang="en-US" sz="2400" dirty="0">
              <a:solidFill>
                <a:schemeClr val="tx1"/>
              </a:solidFill>
              <a:effectLst/>
            </a:endParaRPr>
          </a:p>
          <a:p>
            <a:pPr rtl="0"/>
            <a:r>
              <a:rPr lang="zh-TW" altLang="en-US" sz="2400" dirty="0">
                <a:effectLst/>
              </a:rPr>
              <a:t>早期麻將牌設計：第一批可識別的麻將牌出現於 </a:t>
            </a:r>
            <a:r>
              <a:rPr lang="en-US" altLang="zh-TW" sz="2400" dirty="0">
                <a:effectLst/>
              </a:rPr>
              <a:t>1880 </a:t>
            </a:r>
            <a:r>
              <a:rPr lang="zh-TW" altLang="en-US" sz="2400" dirty="0">
                <a:effectLst/>
              </a:rPr>
              <a:t>年代，標誌著從紙牌遊戲到基於牌的遊戲的轉變。</a:t>
            </a:r>
            <a:r>
              <a:rPr lang="en-US" altLang="zh-TW" sz="2400" dirty="0">
                <a:effectLst/>
              </a:rPr>
              <a:t>1920 </a:t>
            </a:r>
            <a:r>
              <a:rPr lang="zh-TW" altLang="en-US" sz="2400" dirty="0">
                <a:effectLst/>
              </a:rPr>
              <a:t>年代：國際流行與美國改編</a:t>
            </a:r>
          </a:p>
          <a:p>
            <a:pPr rtl="0"/>
            <a:r>
              <a:rPr lang="zh-TW" altLang="en-US" sz="2400" dirty="0">
                <a:effectLst/>
              </a:rPr>
              <a:t>西方接觸：在中國的美國僑民和遊客將麻將帶到了美國，麻將很快在各個社區，尤其是美國猶太女性中流行起來。規則標準化：</a:t>
            </a:r>
            <a:r>
              <a:rPr lang="en-US" altLang="zh-TW" sz="2400" dirty="0">
                <a:effectLst/>
              </a:rPr>
              <a:t>1937</a:t>
            </a:r>
            <a:r>
              <a:rPr lang="zh-TW" altLang="en-US" sz="2400" dirty="0">
                <a:effectLst/>
              </a:rPr>
              <a:t>年全國麻將聯盟的成立有助於美國麻將規則的標準化，使其與中國版本有所區別。</a:t>
            </a:r>
            <a:endParaRPr kumimoji="1" lang="zh-TW" altLang="en-US" sz="2400" dirty="0"/>
          </a:p>
        </p:txBody>
      </p:sp>
    </p:spTree>
    <p:extLst>
      <p:ext uri="{BB962C8B-B14F-4D97-AF65-F5344CB8AC3E}">
        <p14:creationId xmlns:p14="http://schemas.microsoft.com/office/powerpoint/2010/main" val="14515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6BB7BD-01A3-4A22-3D84-0FB2E54602C1}"/>
              </a:ext>
            </a:extLst>
          </p:cNvPr>
          <p:cNvSpPr>
            <a:spLocks noGrp="1"/>
          </p:cNvSpPr>
          <p:nvPr>
            <p:ph type="title"/>
          </p:nvPr>
        </p:nvSpPr>
        <p:spPr/>
        <p:txBody>
          <a:bodyPr>
            <a:normAutofit/>
          </a:bodyPr>
          <a:lstStyle/>
          <a:p>
            <a:pPr algn="ctr"/>
            <a:r>
              <a:rPr kumimoji="1" lang="zh-TW" altLang="en-US" sz="4400" dirty="0"/>
              <a:t>歷史與演變</a:t>
            </a:r>
          </a:p>
        </p:txBody>
      </p:sp>
      <p:sp>
        <p:nvSpPr>
          <p:cNvPr id="3" name="內容版面配置區 2">
            <a:extLst>
              <a:ext uri="{FF2B5EF4-FFF2-40B4-BE49-F238E27FC236}">
                <a16:creationId xmlns:a16="http://schemas.microsoft.com/office/drawing/2014/main" id="{6AE9427F-1BC4-D756-2422-41C4545FA2BC}"/>
              </a:ext>
            </a:extLst>
          </p:cNvPr>
          <p:cNvSpPr>
            <a:spLocks noGrp="1"/>
          </p:cNvSpPr>
          <p:nvPr>
            <p:ph idx="1"/>
          </p:nvPr>
        </p:nvSpPr>
        <p:spPr/>
        <p:txBody>
          <a:bodyPr>
            <a:normAutofit/>
          </a:bodyPr>
          <a:lstStyle/>
          <a:p>
            <a:pPr rtl="0"/>
            <a:r>
              <a:rPr lang="en-US" altLang="zh-TW" sz="2400" dirty="0">
                <a:effectLst/>
              </a:rPr>
              <a:t>1949 </a:t>
            </a:r>
            <a:r>
              <a:rPr lang="zh-TW" altLang="en-US" sz="2400" dirty="0">
                <a:effectLst/>
              </a:rPr>
              <a:t>年：在中國被禁</a:t>
            </a:r>
          </a:p>
          <a:p>
            <a:pPr rtl="0"/>
            <a:r>
              <a:rPr lang="zh-TW" altLang="en-US" sz="2400" dirty="0">
                <a:effectLst/>
              </a:rPr>
              <a:t>共產主義禁令：中華人民共和國成立後，麻將因其賭博協會而被禁止。直到</a:t>
            </a:r>
            <a:r>
              <a:rPr lang="en-US" altLang="zh-TW" sz="2400" dirty="0">
                <a:effectLst/>
              </a:rPr>
              <a:t>1960</a:t>
            </a:r>
            <a:r>
              <a:rPr lang="zh-TW" altLang="en-US" sz="2400" dirty="0">
                <a:effectLst/>
              </a:rPr>
              <a:t>年代末期文化大革命才再次被允許。</a:t>
            </a:r>
            <a:endParaRPr lang="zh-TW" altLang="en-US" sz="2400" b="0" i="0" dirty="0">
              <a:solidFill>
                <a:srgbClr val="919191"/>
              </a:solidFill>
              <a:effectLst/>
              <a:latin typeface="system-ui"/>
            </a:endParaRPr>
          </a:p>
          <a:p>
            <a:pPr rtl="0"/>
            <a:r>
              <a:rPr lang="en-US" altLang="zh-TW" sz="2400" dirty="0">
                <a:effectLst/>
              </a:rPr>
              <a:t>20 </a:t>
            </a:r>
            <a:r>
              <a:rPr lang="zh-TW" altLang="en-US" sz="2400" dirty="0">
                <a:effectLst/>
              </a:rPr>
              <a:t>世紀 </a:t>
            </a:r>
            <a:r>
              <a:rPr lang="en-US" altLang="zh-TW" sz="2400" dirty="0">
                <a:effectLst/>
              </a:rPr>
              <a:t>70 </a:t>
            </a:r>
            <a:r>
              <a:rPr lang="zh-TW" altLang="en-US" sz="2400" dirty="0">
                <a:effectLst/>
              </a:rPr>
              <a:t>年代：麻將文化復興</a:t>
            </a:r>
          </a:p>
          <a:p>
            <a:pPr rtl="0"/>
            <a:r>
              <a:rPr lang="zh-TW" altLang="en-US" sz="2400" dirty="0">
                <a:effectLst/>
              </a:rPr>
              <a:t>解除禁令：禁令後麻將在中國的復興，加上經濟改革，使麻將重新獲得了大眾消遣的地位。</a:t>
            </a:r>
            <a:br>
              <a:rPr lang="zh-TW" altLang="en-US" sz="2400" b="0" i="0" dirty="0">
                <a:solidFill>
                  <a:srgbClr val="919191"/>
                </a:solidFill>
                <a:effectLst/>
                <a:latin typeface="system-ui"/>
              </a:rPr>
            </a:br>
            <a:endParaRPr lang="zh-TW" altLang="en-US" sz="2400" b="0" i="0" dirty="0">
              <a:solidFill>
                <a:srgbClr val="919191"/>
              </a:solidFill>
              <a:effectLst/>
              <a:latin typeface="system-ui"/>
            </a:endParaRPr>
          </a:p>
          <a:p>
            <a:endParaRPr kumimoji="1" lang="zh-TW" altLang="en-US" sz="2400" dirty="0"/>
          </a:p>
        </p:txBody>
      </p:sp>
    </p:spTree>
    <p:extLst>
      <p:ext uri="{BB962C8B-B14F-4D97-AF65-F5344CB8AC3E}">
        <p14:creationId xmlns:p14="http://schemas.microsoft.com/office/powerpoint/2010/main" val="3435750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3B8-C0B2-E2AF-9592-17368E60C490}"/>
              </a:ext>
            </a:extLst>
          </p:cNvPr>
          <p:cNvSpPr>
            <a:spLocks noGrp="1"/>
          </p:cNvSpPr>
          <p:nvPr>
            <p:ph type="title"/>
          </p:nvPr>
        </p:nvSpPr>
        <p:spPr/>
        <p:txBody>
          <a:bodyPr>
            <a:normAutofit/>
          </a:bodyPr>
          <a:lstStyle/>
          <a:p>
            <a:pPr algn="ctr"/>
            <a:r>
              <a:rPr kumimoji="1" lang="zh-TW" altLang="en-US" sz="4400" dirty="0"/>
              <a:t>關鍵遊戲玩法以及演變</a:t>
            </a:r>
          </a:p>
        </p:txBody>
      </p:sp>
      <p:sp>
        <p:nvSpPr>
          <p:cNvPr id="3" name="內容版面配置區 2">
            <a:extLst>
              <a:ext uri="{FF2B5EF4-FFF2-40B4-BE49-F238E27FC236}">
                <a16:creationId xmlns:a16="http://schemas.microsoft.com/office/drawing/2014/main" id="{3B937671-0972-1E6A-8D45-295F15653B8A}"/>
              </a:ext>
            </a:extLst>
          </p:cNvPr>
          <p:cNvSpPr>
            <a:spLocks noGrp="1"/>
          </p:cNvSpPr>
          <p:nvPr>
            <p:ph idx="1"/>
          </p:nvPr>
        </p:nvSpPr>
        <p:spPr/>
        <p:txBody>
          <a:bodyPr>
            <a:normAutofit/>
          </a:bodyPr>
          <a:lstStyle/>
          <a:p>
            <a:pPr rtl="0"/>
            <a:r>
              <a:rPr lang="zh-TW" altLang="en-US" sz="2400" dirty="0">
                <a:effectLst/>
              </a:rPr>
              <a:t>最初，類似麻將的遊戲是用紙牌玩的。隨著時間的推移，這些被瓷磚取代，瓷磚更容易管理且不易磨損。</a:t>
            </a:r>
          </a:p>
          <a:p>
            <a:pPr rtl="0"/>
            <a:r>
              <a:rPr lang="zh-TW" altLang="en-US" sz="2400" dirty="0">
                <a:effectLst/>
              </a:rPr>
              <a:t>隨著麻將的傳播，每個地區都調整了規則以適應當地的口味。例如，美式麻將包含“</a:t>
            </a:r>
            <a:r>
              <a:rPr lang="en" altLang="zh-TW" sz="2400" b="0" i="0" dirty="0">
                <a:solidFill>
                  <a:schemeClr val="tx1"/>
                </a:solidFill>
                <a:effectLst/>
                <a:latin typeface="Söhne"/>
              </a:rPr>
              <a:t>Charleston</a:t>
            </a:r>
            <a:r>
              <a:rPr lang="zh-TW" altLang="en-US" sz="2400" dirty="0">
                <a:effectLst/>
              </a:rPr>
              <a:t>”，這是一種在中文版本中不存在的傳牌規則。</a:t>
            </a:r>
            <a:endParaRPr lang="en-US" altLang="zh-TW" sz="2400" dirty="0">
              <a:effectLst/>
            </a:endParaRPr>
          </a:p>
          <a:p>
            <a:pPr rtl="0"/>
            <a:r>
              <a:rPr lang="zh-TW" altLang="en-US" sz="2400" dirty="0">
                <a:effectLst/>
              </a:rPr>
              <a:t>早期的麻將牌是由骨頭或像牙製成的。在 </a:t>
            </a:r>
            <a:r>
              <a:rPr lang="en-US" altLang="zh-TW" sz="2400" dirty="0">
                <a:effectLst/>
              </a:rPr>
              <a:t>20 </a:t>
            </a:r>
            <a:r>
              <a:rPr lang="zh-TW" altLang="en-US" sz="2400" dirty="0">
                <a:effectLst/>
              </a:rPr>
              <a:t>世紀，受象牙供應和道德問題的影響，材料轉向竹子和塑膠。</a:t>
            </a:r>
            <a:br>
              <a:rPr lang="zh-TW" altLang="en-US" sz="2400" b="0" i="0" dirty="0">
                <a:solidFill>
                  <a:srgbClr val="919191"/>
                </a:solidFill>
                <a:effectLst/>
                <a:latin typeface="system-ui"/>
              </a:rPr>
            </a:br>
            <a:endParaRPr lang="zh-TW" altLang="en-US" sz="2400" b="0" i="0" dirty="0">
              <a:solidFill>
                <a:srgbClr val="919191"/>
              </a:solidFill>
              <a:effectLst/>
              <a:latin typeface="system-ui"/>
            </a:endParaRPr>
          </a:p>
          <a:p>
            <a:endParaRPr kumimoji="1" lang="en-US" altLang="zh-TW" sz="2400" dirty="0"/>
          </a:p>
          <a:p>
            <a:endParaRPr kumimoji="1" lang="en-US" altLang="zh-TW" sz="2400" dirty="0"/>
          </a:p>
          <a:p>
            <a:endParaRPr kumimoji="1" lang="en-US" altLang="zh-TW" sz="2400" dirty="0"/>
          </a:p>
        </p:txBody>
      </p:sp>
    </p:spTree>
    <p:extLst>
      <p:ext uri="{BB962C8B-B14F-4D97-AF65-F5344CB8AC3E}">
        <p14:creationId xmlns:p14="http://schemas.microsoft.com/office/powerpoint/2010/main" val="3124884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F4369A-AC71-2086-DAB3-D0CDE70F576B}"/>
              </a:ext>
            </a:extLst>
          </p:cNvPr>
          <p:cNvSpPr>
            <a:spLocks noGrp="1"/>
          </p:cNvSpPr>
          <p:nvPr>
            <p:ph type="title"/>
          </p:nvPr>
        </p:nvSpPr>
        <p:spPr/>
        <p:txBody>
          <a:bodyPr>
            <a:normAutofit/>
          </a:bodyPr>
          <a:lstStyle/>
          <a:p>
            <a:pPr algn="ctr"/>
            <a:r>
              <a:rPr kumimoji="1" lang="zh-TW" altLang="en-US" sz="4400" dirty="0"/>
              <a:t>資料</a:t>
            </a:r>
          </a:p>
        </p:txBody>
      </p:sp>
      <p:sp>
        <p:nvSpPr>
          <p:cNvPr id="3" name="內容版面配置區 2">
            <a:extLst>
              <a:ext uri="{FF2B5EF4-FFF2-40B4-BE49-F238E27FC236}">
                <a16:creationId xmlns:a16="http://schemas.microsoft.com/office/drawing/2014/main" id="{5696DFA2-DFFB-9E90-A375-E75373102233}"/>
              </a:ext>
            </a:extLst>
          </p:cNvPr>
          <p:cNvSpPr>
            <a:spLocks noGrp="1"/>
          </p:cNvSpPr>
          <p:nvPr>
            <p:ph idx="1"/>
          </p:nvPr>
        </p:nvSpPr>
        <p:spPr/>
        <p:txBody>
          <a:bodyPr>
            <a:normAutofit/>
          </a:bodyPr>
          <a:lstStyle/>
          <a:p>
            <a:r>
              <a:rPr lang="en" altLang="zh-TW" sz="2400" b="0" i="0" u="none" strike="noStrike" dirty="0">
                <a:solidFill>
                  <a:srgbClr val="ECECEC"/>
                </a:solidFill>
                <a:effectLst/>
                <a:latin typeface="Söhne"/>
                <a:hlinkClick r:id="rId2"/>
              </a:rPr>
              <a:t>https://www.mahjonged.com/mahjong-history/</a:t>
            </a:r>
            <a:endParaRPr lang="en" altLang="zh-TW" sz="2400" b="0" i="0" u="none" strike="noStrike" dirty="0">
              <a:solidFill>
                <a:srgbClr val="ECECEC"/>
              </a:solidFill>
              <a:effectLst/>
              <a:latin typeface="Söhne"/>
            </a:endParaRPr>
          </a:p>
          <a:p>
            <a:r>
              <a:rPr lang="en" altLang="zh-TW" sz="2400" b="0" i="0" u="none" strike="noStrike" dirty="0">
                <a:solidFill>
                  <a:srgbClr val="1A0DAB"/>
                </a:solidFill>
                <a:effectLst/>
                <a:latin typeface="arial" panose="020B0604020202020204" pitchFamily="34" charset="0"/>
                <a:hlinkClick r:id="rId3"/>
              </a:rPr>
              <a:t>https://www.britannica.com/topic/mah-jongg</a:t>
            </a:r>
          </a:p>
          <a:p>
            <a:r>
              <a:rPr lang="en" altLang="zh-TW" sz="2400" b="0" i="0" u="none" strike="noStrike" dirty="0">
                <a:solidFill>
                  <a:srgbClr val="1A0DAB"/>
                </a:solidFill>
                <a:effectLst/>
                <a:latin typeface="arial" panose="020B0604020202020204" pitchFamily="34" charset="0"/>
                <a:hlinkClick r:id="rId3"/>
              </a:rPr>
              <a:t>https://thesciencesurvey.com/arts-entertainment/2021/05/02/the-history-and-culture-of-mahjong/</a:t>
            </a:r>
            <a:endParaRPr lang="en" altLang="zh-TW" sz="2400" dirty="0">
              <a:solidFill>
                <a:srgbClr val="1A0DAB"/>
              </a:solidFill>
              <a:latin typeface="arial" panose="020B0604020202020204" pitchFamily="34" charset="0"/>
              <a:hlinkClick r:id="rId3"/>
            </a:endParaRPr>
          </a:p>
          <a:p>
            <a:r>
              <a:rPr lang="en" altLang="zh-TW" sz="2400" b="0" i="0" u="none" strike="noStrike" dirty="0">
                <a:solidFill>
                  <a:srgbClr val="1A0DAB"/>
                </a:solidFill>
                <a:effectLst/>
                <a:latin typeface="arial" panose="020B0604020202020204" pitchFamily="34" charset="0"/>
                <a:hlinkClick r:id="rId3"/>
              </a:rPr>
              <a:t>https://history.stanford.edu/news/china-us-game-mahjong-shaped-modern-america-says-stanford-scholar</a:t>
            </a:r>
            <a:endParaRPr lang="zh-TW" altLang="en-US" sz="2400" b="0" i="0" u="none" strike="noStrike" dirty="0">
              <a:solidFill>
                <a:srgbClr val="1A0DAB"/>
              </a:solidFill>
              <a:effectLst/>
              <a:latin typeface="arial" panose="020B0604020202020204" pitchFamily="34" charset="0"/>
              <a:hlinkClick r:id="rId3"/>
            </a:endParaRPr>
          </a:p>
        </p:txBody>
      </p:sp>
    </p:spTree>
    <p:extLst>
      <p:ext uri="{BB962C8B-B14F-4D97-AF65-F5344CB8AC3E}">
        <p14:creationId xmlns:p14="http://schemas.microsoft.com/office/powerpoint/2010/main" val="4024163035"/>
      </p:ext>
    </p:extLst>
  </p:cSld>
  <p:clrMapOvr>
    <a:masterClrMapping/>
  </p:clrMapOvr>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{F18E19C0-8131-7945-AF41-0C7759E4DAF3}tf10001069</Template>
  <TotalTime>911</TotalTime>
  <Words>694</Words>
  <Application>Microsoft Macintosh PowerPoint</Application>
  <PresentationFormat>寬螢幕</PresentationFormat>
  <Paragraphs>52</Paragraphs>
  <Slides>9</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9</vt:i4>
      </vt:variant>
    </vt:vector>
  </HeadingPairs>
  <TitlesOfParts>
    <vt:vector size="16" baseType="lpstr">
      <vt:lpstr>Söhne</vt:lpstr>
      <vt:lpstr>system-ui</vt:lpstr>
      <vt:lpstr>Arial</vt:lpstr>
      <vt:lpstr>Arial</vt:lpstr>
      <vt:lpstr>Century Gothic</vt:lpstr>
      <vt:lpstr>Wingdings 3</vt:lpstr>
      <vt:lpstr>絲縷</vt:lpstr>
      <vt:lpstr>麻將起源</vt:lpstr>
      <vt:lpstr>前言、大綱</vt:lpstr>
      <vt:lpstr>麻將起源</vt:lpstr>
      <vt:lpstr>日本麻將</vt:lpstr>
      <vt:lpstr>台灣麻將</vt:lpstr>
      <vt:lpstr>歷史與演變</vt:lpstr>
      <vt:lpstr>歷史與演變</vt:lpstr>
      <vt:lpstr>關鍵遊戲玩法以及演變</vt:lpstr>
      <vt:lpstr>資料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麻將起源</dc:title>
  <dc:creator>睿成 鄧</dc:creator>
  <cp:lastModifiedBy>睿成 鄧</cp:lastModifiedBy>
  <cp:revision>4</cp:revision>
  <dcterms:created xsi:type="dcterms:W3CDTF">2024-03-18T00:28:08Z</dcterms:created>
  <dcterms:modified xsi:type="dcterms:W3CDTF">2024-04-14T02:40:30Z</dcterms:modified>
</cp:coreProperties>
</file>